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8" r:id="rId10"/>
    <p:sldId id="267" r:id="rId1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5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F9E4E-C9D9-44F3-A38C-21A74C1D19DA}" type="datetimeFigureOut">
              <a:rPr lang="pl-PL" smtClean="0"/>
              <a:t>21.03.2021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12C3-230C-490F-8AA8-ADC4D0572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348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F9E4E-C9D9-44F3-A38C-21A74C1D19DA}" type="datetimeFigureOut">
              <a:rPr lang="pl-PL" smtClean="0"/>
              <a:t>21.03.2021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12C3-230C-490F-8AA8-ADC4D0572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9846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F9E4E-C9D9-44F3-A38C-21A74C1D19DA}" type="datetimeFigureOut">
              <a:rPr lang="pl-PL" smtClean="0"/>
              <a:t>21.03.2021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12C3-230C-490F-8AA8-ADC4D0572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93310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F9E4E-C9D9-44F3-A38C-21A74C1D19DA}" type="datetimeFigureOut">
              <a:rPr lang="pl-PL" smtClean="0"/>
              <a:t>21.03.2021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12C3-230C-490F-8AA8-ADC4D0572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8738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F9E4E-C9D9-44F3-A38C-21A74C1D19DA}" type="datetimeFigureOut">
              <a:rPr lang="pl-PL" smtClean="0"/>
              <a:t>21.03.2021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12C3-230C-490F-8AA8-ADC4D0572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43898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F9E4E-C9D9-44F3-A38C-21A74C1D19DA}" type="datetimeFigureOut">
              <a:rPr lang="pl-PL" smtClean="0"/>
              <a:t>21.03.2021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12C3-230C-490F-8AA8-ADC4D0572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4498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F9E4E-C9D9-44F3-A38C-21A74C1D19DA}" type="datetimeFigureOut">
              <a:rPr lang="pl-PL" smtClean="0"/>
              <a:t>21.03.2021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12C3-230C-490F-8AA8-ADC4D0572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2117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F9E4E-C9D9-44F3-A38C-21A74C1D19DA}" type="datetimeFigureOut">
              <a:rPr lang="pl-PL" smtClean="0"/>
              <a:t>21.03.2021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12C3-230C-490F-8AA8-ADC4D0572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5735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F9E4E-C9D9-44F3-A38C-21A74C1D19DA}" type="datetimeFigureOut">
              <a:rPr lang="pl-PL" smtClean="0"/>
              <a:t>21.03.2021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12C3-230C-490F-8AA8-ADC4D0572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6311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F9E4E-C9D9-44F3-A38C-21A74C1D19DA}" type="datetimeFigureOut">
              <a:rPr lang="pl-PL" smtClean="0"/>
              <a:t>21.03.2021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12C3-230C-490F-8AA8-ADC4D0572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08007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F9E4E-C9D9-44F3-A38C-21A74C1D19DA}" type="datetimeFigureOut">
              <a:rPr lang="pl-PL" smtClean="0"/>
              <a:t>21.03.2021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12C3-230C-490F-8AA8-ADC4D0572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15893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F9E4E-C9D9-44F3-A38C-21A74C1D19DA}" type="datetimeFigureOut">
              <a:rPr lang="pl-PL" smtClean="0"/>
              <a:t>21.03.2021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12C3-230C-490F-8AA8-ADC4D0572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6009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F9E4E-C9D9-44F3-A38C-21A74C1D19DA}" type="datetimeFigureOut">
              <a:rPr lang="pl-PL" smtClean="0"/>
              <a:t>21.03.2021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12C3-230C-490F-8AA8-ADC4D0572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8178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99AF9E4E-C9D9-44F3-A38C-21A74C1D19DA}" type="datetimeFigureOut">
              <a:rPr lang="pl-PL" smtClean="0"/>
              <a:t>21.03.2021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36F712C3-230C-490F-8AA8-ADC4D0572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6050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99AF9E4E-C9D9-44F3-A38C-21A74C1D19DA}" type="datetimeFigureOut">
              <a:rPr lang="pl-PL" smtClean="0"/>
              <a:t>21.03.2021</a:t>
            </a:fld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36F712C3-230C-490F-8AA8-ADC4D0572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34491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B7743172-17A8-4FA4-8434-B813E03B7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23">
            <a:extLst>
              <a:ext uri="{FF2B5EF4-FFF2-40B4-BE49-F238E27FC236}">
                <a16:creationId xmlns:a16="http://schemas.microsoft.com/office/drawing/2014/main" id="{4CE1233C-FD2F-489E-BFDE-086F5FED6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4637005" cy="6858000"/>
          </a:xfrm>
          <a:custGeom>
            <a:avLst/>
            <a:gdLst>
              <a:gd name="connsiteX0" fmla="*/ 0 w 4637005"/>
              <a:gd name="connsiteY0" fmla="*/ 0 h 6858000"/>
              <a:gd name="connsiteX1" fmla="*/ 4637005 w 4637005"/>
              <a:gd name="connsiteY1" fmla="*/ 0 h 6858000"/>
              <a:gd name="connsiteX2" fmla="*/ 4637005 w 4637005"/>
              <a:gd name="connsiteY2" fmla="*/ 1900238 h 6858000"/>
              <a:gd name="connsiteX3" fmla="*/ 4266589 w 4637005"/>
              <a:gd name="connsiteY3" fmla="*/ 2178050 h 6858000"/>
              <a:gd name="connsiteX4" fmla="*/ 4262355 w 4637005"/>
              <a:gd name="connsiteY4" fmla="*/ 2184400 h 6858000"/>
              <a:gd name="connsiteX5" fmla="*/ 4256005 w 4637005"/>
              <a:gd name="connsiteY5" fmla="*/ 2193925 h 6858000"/>
              <a:gd name="connsiteX6" fmla="*/ 4249655 w 4637005"/>
              <a:gd name="connsiteY6" fmla="*/ 2201863 h 6858000"/>
              <a:gd name="connsiteX7" fmla="*/ 4249655 w 4637005"/>
              <a:gd name="connsiteY7" fmla="*/ 2211388 h 6858000"/>
              <a:gd name="connsiteX8" fmla="*/ 4249655 w 4637005"/>
              <a:gd name="connsiteY8" fmla="*/ 2220913 h 6858000"/>
              <a:gd name="connsiteX9" fmla="*/ 4256005 w 4637005"/>
              <a:gd name="connsiteY9" fmla="*/ 2228850 h 6858000"/>
              <a:gd name="connsiteX10" fmla="*/ 4262355 w 4637005"/>
              <a:gd name="connsiteY10" fmla="*/ 2238375 h 6858000"/>
              <a:gd name="connsiteX11" fmla="*/ 4266589 w 4637005"/>
              <a:gd name="connsiteY11" fmla="*/ 2244725 h 6858000"/>
              <a:gd name="connsiteX12" fmla="*/ 4637005 w 4637005"/>
              <a:gd name="connsiteY12" fmla="*/ 2522538 h 6858000"/>
              <a:gd name="connsiteX13" fmla="*/ 4637005 w 4637005"/>
              <a:gd name="connsiteY13" fmla="*/ 6858000 h 6858000"/>
              <a:gd name="connsiteX14" fmla="*/ 0 w 4637005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37005" h="6858000">
                <a:moveTo>
                  <a:pt x="0" y="0"/>
                </a:moveTo>
                <a:lnTo>
                  <a:pt x="4637005" y="0"/>
                </a:lnTo>
                <a:lnTo>
                  <a:pt x="4637005" y="1900238"/>
                </a:lnTo>
                <a:lnTo>
                  <a:pt x="4266589" y="2178050"/>
                </a:lnTo>
                <a:lnTo>
                  <a:pt x="4262355" y="2184400"/>
                </a:lnTo>
                <a:lnTo>
                  <a:pt x="4256005" y="2193925"/>
                </a:lnTo>
                <a:lnTo>
                  <a:pt x="4249655" y="2201863"/>
                </a:lnTo>
                <a:lnTo>
                  <a:pt x="4249655" y="2211388"/>
                </a:lnTo>
                <a:lnTo>
                  <a:pt x="4249655" y="2220913"/>
                </a:lnTo>
                <a:lnTo>
                  <a:pt x="4256005" y="2228850"/>
                </a:lnTo>
                <a:lnTo>
                  <a:pt x="4262355" y="2238375"/>
                </a:lnTo>
                <a:lnTo>
                  <a:pt x="4266589" y="2244725"/>
                </a:lnTo>
                <a:lnTo>
                  <a:pt x="4637005" y="2522538"/>
                </a:lnTo>
                <a:lnTo>
                  <a:pt x="4637005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duotone>
                <a:schemeClr val="accent1">
                  <a:tint val="98000"/>
                  <a:lumMod val="102000"/>
                </a:schemeClr>
                <a:schemeClr val="accent1">
                  <a:shade val="98000"/>
                  <a:lumMod val="98000"/>
                </a:schemeClr>
              </a:duotone>
            </a:blip>
            <a:tile tx="0" ty="0" sx="100000" sy="100000" flip="none" algn="tl"/>
          </a:blip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6EE4CE5-BA52-40A2-9A89-C5F963AA25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764" y="2257420"/>
            <a:ext cx="4405358" cy="3961493"/>
          </a:xfrm>
        </p:spPr>
        <p:txBody>
          <a:bodyPr anchor="t">
            <a:normAutofit/>
          </a:bodyPr>
          <a:lstStyle/>
          <a:p>
            <a:pPr algn="ctr"/>
            <a:r>
              <a:rPr lang="pl-PL" sz="3800" dirty="0">
                <a:latin typeface="Cambria" panose="02040503050406030204" pitchFamily="18" charset="0"/>
                <a:ea typeface="Cambria" panose="02040503050406030204" pitchFamily="18" charset="0"/>
              </a:rPr>
              <a:t>STOWARZYSZENIE </a:t>
            </a:r>
            <a:br>
              <a:rPr lang="pl-PL" sz="40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sz="4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AKTYWNA SZKOŁA</a:t>
            </a:r>
            <a:endParaRPr lang="en-US" sz="40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8EC4F39-DA97-4FD5-9952-49296553ED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472" y="1430655"/>
            <a:ext cx="6268062" cy="3823516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10241467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892980D-3C8A-487F-90D8-235BAEC0A5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30" r="10806" b="-2"/>
          <a:stretch/>
        </p:blipFill>
        <p:spPr>
          <a:xfrm>
            <a:off x="5782733" y="10"/>
            <a:ext cx="6409267" cy="4883271"/>
          </a:xfrm>
          <a:prstGeom prst="rect">
            <a:avLst/>
          </a:prstGeom>
        </p:spPr>
      </p:pic>
      <p:pic>
        <p:nvPicPr>
          <p:cNvPr id="1028" name="Picture 4" descr="Zobacz obraz źródłowy">
            <a:extLst>
              <a:ext uri="{FF2B5EF4-FFF2-40B4-BE49-F238E27FC236}">
                <a16:creationId xmlns:a16="http://schemas.microsoft.com/office/drawing/2014/main" id="{45E25A03-E49B-498C-B36D-016AD85812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42" b="8230"/>
          <a:stretch/>
        </p:blipFill>
        <p:spPr bwMode="auto">
          <a:xfrm>
            <a:off x="-1" y="-1"/>
            <a:ext cx="6094411" cy="4883281"/>
          </a:xfrm>
          <a:custGeom>
            <a:avLst/>
            <a:gdLst/>
            <a:ahLst/>
            <a:cxnLst/>
            <a:rect l="l" t="t" r="r" b="b"/>
            <a:pathLst>
              <a:path w="6094411" h="4883281">
                <a:moveTo>
                  <a:pt x="0" y="0"/>
                </a:moveTo>
                <a:lnTo>
                  <a:pt x="6094411" y="0"/>
                </a:lnTo>
                <a:lnTo>
                  <a:pt x="6094411" y="2014600"/>
                </a:lnTo>
                <a:lnTo>
                  <a:pt x="5846149" y="2373182"/>
                </a:lnTo>
                <a:lnTo>
                  <a:pt x="5843219" y="2381649"/>
                </a:lnTo>
                <a:lnTo>
                  <a:pt x="5838822" y="2394349"/>
                </a:lnTo>
                <a:lnTo>
                  <a:pt x="5834426" y="2407048"/>
                </a:lnTo>
                <a:lnTo>
                  <a:pt x="5834426" y="2417632"/>
                </a:lnTo>
                <a:lnTo>
                  <a:pt x="5834426" y="2430332"/>
                </a:lnTo>
                <a:lnTo>
                  <a:pt x="5838822" y="2440915"/>
                </a:lnTo>
                <a:lnTo>
                  <a:pt x="5843219" y="2453615"/>
                </a:lnTo>
                <a:lnTo>
                  <a:pt x="5846149" y="2462082"/>
                </a:lnTo>
                <a:lnTo>
                  <a:pt x="6094411" y="2820664"/>
                </a:lnTo>
                <a:lnTo>
                  <a:pt x="6094411" y="4883281"/>
                </a:lnTo>
                <a:lnTo>
                  <a:pt x="0" y="488328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" name="Freeform 9">
            <a:extLst>
              <a:ext uri="{FF2B5EF4-FFF2-40B4-BE49-F238E27FC236}">
                <a16:creationId xmlns:a16="http://schemas.microsoft.com/office/drawing/2014/main" id="{A10B3C8E-9FBF-459A-A9D9-2FA3784DBF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4547642"/>
            <a:ext cx="12192000" cy="2332906"/>
          </a:xfrm>
          <a:custGeom>
            <a:avLst/>
            <a:gdLst>
              <a:gd name="connsiteX0" fmla="*/ 0 w 12192000"/>
              <a:gd name="connsiteY0" fmla="*/ 0 h 2332906"/>
              <a:gd name="connsiteX1" fmla="*/ 1996017 w 12192000"/>
              <a:gd name="connsiteY1" fmla="*/ 0 h 2332906"/>
              <a:gd name="connsiteX2" fmla="*/ 2377017 w 12192000"/>
              <a:gd name="connsiteY2" fmla="*/ 263783 h 2332906"/>
              <a:gd name="connsiteX3" fmla="*/ 2385484 w 12192000"/>
              <a:gd name="connsiteY3" fmla="*/ 266713 h 2332906"/>
              <a:gd name="connsiteX4" fmla="*/ 2398184 w 12192000"/>
              <a:gd name="connsiteY4" fmla="*/ 271110 h 2332906"/>
              <a:gd name="connsiteX5" fmla="*/ 2410883 w 12192000"/>
              <a:gd name="connsiteY5" fmla="*/ 275506 h 2332906"/>
              <a:gd name="connsiteX6" fmla="*/ 2421467 w 12192000"/>
              <a:gd name="connsiteY6" fmla="*/ 275506 h 2332906"/>
              <a:gd name="connsiteX7" fmla="*/ 2434167 w 12192000"/>
              <a:gd name="connsiteY7" fmla="*/ 275506 h 2332906"/>
              <a:gd name="connsiteX8" fmla="*/ 2444750 w 12192000"/>
              <a:gd name="connsiteY8" fmla="*/ 271110 h 2332906"/>
              <a:gd name="connsiteX9" fmla="*/ 2457450 w 12192000"/>
              <a:gd name="connsiteY9" fmla="*/ 266713 h 2332906"/>
              <a:gd name="connsiteX10" fmla="*/ 2465917 w 12192000"/>
              <a:gd name="connsiteY10" fmla="*/ 263783 h 2332906"/>
              <a:gd name="connsiteX11" fmla="*/ 2846917 w 12192000"/>
              <a:gd name="connsiteY11" fmla="*/ 0 h 2332906"/>
              <a:gd name="connsiteX12" fmla="*/ 12192000 w 12192000"/>
              <a:gd name="connsiteY12" fmla="*/ 0 h 2332906"/>
              <a:gd name="connsiteX13" fmla="*/ 12192000 w 12192000"/>
              <a:gd name="connsiteY13" fmla="*/ 2332906 h 2332906"/>
              <a:gd name="connsiteX14" fmla="*/ 0 w 12192000"/>
              <a:gd name="connsiteY14" fmla="*/ 2332906 h 2332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2332906">
                <a:moveTo>
                  <a:pt x="0" y="0"/>
                </a:moveTo>
                <a:lnTo>
                  <a:pt x="1996017" y="0"/>
                </a:lnTo>
                <a:lnTo>
                  <a:pt x="2377017" y="263783"/>
                </a:lnTo>
                <a:lnTo>
                  <a:pt x="2385484" y="266713"/>
                </a:lnTo>
                <a:lnTo>
                  <a:pt x="2398184" y="271110"/>
                </a:lnTo>
                <a:lnTo>
                  <a:pt x="2410883" y="275506"/>
                </a:lnTo>
                <a:lnTo>
                  <a:pt x="2421467" y="275506"/>
                </a:lnTo>
                <a:lnTo>
                  <a:pt x="2434167" y="275506"/>
                </a:lnTo>
                <a:lnTo>
                  <a:pt x="2444750" y="271110"/>
                </a:lnTo>
                <a:lnTo>
                  <a:pt x="2457450" y="266713"/>
                </a:lnTo>
                <a:lnTo>
                  <a:pt x="2465917" y="263783"/>
                </a:lnTo>
                <a:lnTo>
                  <a:pt x="2846917" y="0"/>
                </a:lnTo>
                <a:lnTo>
                  <a:pt x="12192000" y="0"/>
                </a:lnTo>
                <a:lnTo>
                  <a:pt x="12192000" y="2332906"/>
                </a:lnTo>
                <a:lnTo>
                  <a:pt x="0" y="2332906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ytuł 4">
            <a:extLst>
              <a:ext uri="{FF2B5EF4-FFF2-40B4-BE49-F238E27FC236}">
                <a16:creationId xmlns:a16="http://schemas.microsoft.com/office/drawing/2014/main" id="{F2327943-979E-462D-946B-1AA4176AFC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2788" y="4895558"/>
            <a:ext cx="10572000" cy="779529"/>
          </a:xfrm>
        </p:spPr>
        <p:txBody>
          <a:bodyPr>
            <a:normAutofit/>
          </a:bodyPr>
          <a:lstStyle/>
          <a:p>
            <a:pPr algn="ctr"/>
            <a:r>
              <a:rPr lang="pl-PL" sz="4000" dirty="0"/>
              <a:t>Dziękujemy!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69518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89A69AF-D57B-49B4-886C-D4A5DC1944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ABDC08D-6093-4397-92D4-54D00E2BB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-650724" y="650724"/>
            <a:ext cx="6858000" cy="5556552"/>
          </a:xfrm>
          <a:custGeom>
            <a:avLst/>
            <a:gdLst>
              <a:gd name="connsiteX0" fmla="*/ 6858000 w 6858000"/>
              <a:gd name="connsiteY0" fmla="*/ 3445704 h 5556552"/>
              <a:gd name="connsiteX1" fmla="*/ 3829242 w 6858000"/>
              <a:gd name="connsiteY1" fmla="*/ 5433322 h 5556552"/>
              <a:gd name="connsiteX2" fmla="*/ 3827369 w 6858000"/>
              <a:gd name="connsiteY2" fmla="*/ 5434867 h 5556552"/>
              <a:gd name="connsiteX3" fmla="*/ 3824583 w 6858000"/>
              <a:gd name="connsiteY3" fmla="*/ 5436378 h 5556552"/>
              <a:gd name="connsiteX4" fmla="*/ 3798693 w 6858000"/>
              <a:gd name="connsiteY4" fmla="*/ 5453370 h 5556552"/>
              <a:gd name="connsiteX5" fmla="*/ 3785011 w 6858000"/>
              <a:gd name="connsiteY5" fmla="*/ 5457858 h 5556552"/>
              <a:gd name="connsiteX6" fmla="*/ 3706339 w 6858000"/>
              <a:gd name="connsiteY6" fmla="*/ 5500559 h 5556552"/>
              <a:gd name="connsiteX7" fmla="*/ 3428998 w 6858000"/>
              <a:gd name="connsiteY7" fmla="*/ 5556552 h 5556552"/>
              <a:gd name="connsiteX8" fmla="*/ 3151658 w 6858000"/>
              <a:gd name="connsiteY8" fmla="*/ 5500559 h 5556552"/>
              <a:gd name="connsiteX9" fmla="*/ 3072996 w 6858000"/>
              <a:gd name="connsiteY9" fmla="*/ 5457863 h 5556552"/>
              <a:gd name="connsiteX10" fmla="*/ 3059298 w 6858000"/>
              <a:gd name="connsiteY10" fmla="*/ 5453370 h 5556552"/>
              <a:gd name="connsiteX11" fmla="*/ 3033383 w 6858000"/>
              <a:gd name="connsiteY11" fmla="*/ 5436362 h 5556552"/>
              <a:gd name="connsiteX12" fmla="*/ 3030627 w 6858000"/>
              <a:gd name="connsiteY12" fmla="*/ 5434867 h 5556552"/>
              <a:gd name="connsiteX13" fmla="*/ 3028775 w 6858000"/>
              <a:gd name="connsiteY13" fmla="*/ 5433338 h 5556552"/>
              <a:gd name="connsiteX14" fmla="*/ 0 w 6858000"/>
              <a:gd name="connsiteY14" fmla="*/ 3445704 h 5556552"/>
              <a:gd name="connsiteX15" fmla="*/ 6858000 w 6858000"/>
              <a:gd name="connsiteY15" fmla="*/ 0 h 5556552"/>
              <a:gd name="connsiteX16" fmla="*/ 6858000 w 6858000"/>
              <a:gd name="connsiteY16" fmla="*/ 349336 h 5556552"/>
              <a:gd name="connsiteX17" fmla="*/ 6858000 w 6858000"/>
              <a:gd name="connsiteY17" fmla="*/ 3445703 h 5556552"/>
              <a:gd name="connsiteX18" fmla="*/ 0 w 6858000"/>
              <a:gd name="connsiteY18" fmla="*/ 3445703 h 5556552"/>
              <a:gd name="connsiteX19" fmla="*/ 0 w 6858000"/>
              <a:gd name="connsiteY19" fmla="*/ 0 h 5556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858000" h="5556552">
                <a:moveTo>
                  <a:pt x="6858000" y="3445704"/>
                </a:moveTo>
                <a:lnTo>
                  <a:pt x="3829242" y="5433322"/>
                </a:lnTo>
                <a:lnTo>
                  <a:pt x="3827369" y="5434867"/>
                </a:lnTo>
                <a:lnTo>
                  <a:pt x="3824583" y="5436378"/>
                </a:lnTo>
                <a:lnTo>
                  <a:pt x="3798693" y="5453370"/>
                </a:lnTo>
                <a:lnTo>
                  <a:pt x="3785011" y="5457858"/>
                </a:lnTo>
                <a:lnTo>
                  <a:pt x="3706339" y="5500559"/>
                </a:lnTo>
                <a:cubicBezTo>
                  <a:pt x="3621096" y="5536614"/>
                  <a:pt x="3527375" y="5556552"/>
                  <a:pt x="3428998" y="5556552"/>
                </a:cubicBezTo>
                <a:cubicBezTo>
                  <a:pt x="3330621" y="5556552"/>
                  <a:pt x="3236901" y="5536614"/>
                  <a:pt x="3151658" y="5500559"/>
                </a:cubicBezTo>
                <a:lnTo>
                  <a:pt x="3072996" y="5457863"/>
                </a:lnTo>
                <a:lnTo>
                  <a:pt x="3059298" y="5453370"/>
                </a:lnTo>
                <a:lnTo>
                  <a:pt x="3033383" y="5436362"/>
                </a:lnTo>
                <a:lnTo>
                  <a:pt x="3030627" y="5434867"/>
                </a:lnTo>
                <a:lnTo>
                  <a:pt x="3028775" y="5433338"/>
                </a:lnTo>
                <a:lnTo>
                  <a:pt x="0" y="3445704"/>
                </a:lnTo>
                <a:close/>
                <a:moveTo>
                  <a:pt x="6858000" y="0"/>
                </a:moveTo>
                <a:lnTo>
                  <a:pt x="6858000" y="349336"/>
                </a:lnTo>
                <a:lnTo>
                  <a:pt x="6858000" y="3445703"/>
                </a:lnTo>
                <a:lnTo>
                  <a:pt x="0" y="344570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1515" y="1734857"/>
            <a:ext cx="3765483" cy="3388287"/>
          </a:xfrm>
        </p:spPr>
        <p:txBody>
          <a:bodyPr anchor="ctr">
            <a:normAutofit/>
          </a:bodyPr>
          <a:lstStyle/>
          <a:p>
            <a:r>
              <a:rPr lang="pl-PL" sz="3700" dirty="0"/>
              <a:t>PROJEKTY ZREALIZOWANE</a:t>
            </a:r>
            <a:br>
              <a:rPr lang="pl-PL" sz="3700" dirty="0"/>
            </a:br>
            <a:endParaRPr lang="pl-PL" sz="3700" dirty="0"/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D3081BE7-3080-4CF1-B981-13E9F45931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2105741"/>
              </p:ext>
            </p:extLst>
          </p:nvPr>
        </p:nvGraphicFramePr>
        <p:xfrm>
          <a:off x="5846153" y="479886"/>
          <a:ext cx="5578951" cy="57245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3126">
                  <a:extLst>
                    <a:ext uri="{9D8B030D-6E8A-4147-A177-3AD203B41FA5}">
                      <a16:colId xmlns:a16="http://schemas.microsoft.com/office/drawing/2014/main" val="1577821167"/>
                    </a:ext>
                  </a:extLst>
                </a:gridCol>
                <a:gridCol w="4133262">
                  <a:extLst>
                    <a:ext uri="{9D8B030D-6E8A-4147-A177-3AD203B41FA5}">
                      <a16:colId xmlns:a16="http://schemas.microsoft.com/office/drawing/2014/main" val="2549761233"/>
                    </a:ext>
                  </a:extLst>
                </a:gridCol>
                <a:gridCol w="962563">
                  <a:extLst>
                    <a:ext uri="{9D8B030D-6E8A-4147-A177-3AD203B41FA5}">
                      <a16:colId xmlns:a16="http://schemas.microsoft.com/office/drawing/2014/main" val="601320188"/>
                    </a:ext>
                  </a:extLst>
                </a:gridCol>
              </a:tblGrid>
              <a:tr h="3999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L</a:t>
                      </a:r>
                      <a:r>
                        <a:rPr lang="pl-PL" sz="1400" dirty="0">
                          <a:effectLst/>
                        </a:rPr>
                        <a:t>.</a:t>
                      </a:r>
                      <a:r>
                        <a:rPr lang="en-US" sz="1400" dirty="0">
                          <a:effectLst/>
                        </a:rPr>
                        <a:t>p.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33" marR="45433" marT="631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 err="1">
                          <a:effectLst/>
                        </a:rPr>
                        <a:t>Zadanie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33" marR="45433" marT="631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 err="1">
                          <a:effectLst/>
                        </a:rPr>
                        <a:t>kwota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33" marR="45433" marT="6310" marB="0" anchor="ctr"/>
                </a:tc>
                <a:extLst>
                  <a:ext uri="{0D108BD9-81ED-4DB2-BD59-A6C34878D82A}">
                    <a16:rowId xmlns:a16="http://schemas.microsoft.com/office/drawing/2014/main" val="3261432065"/>
                  </a:ext>
                </a:extLst>
              </a:tr>
              <a:tr h="10814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1.       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33" marR="45433" marT="631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</a:rPr>
                        <a:t>Grant na projekt edukacyjny do X edycji ogólnopolskiego konkursu wydawnictwa Nowa Era „Projektanci edukacji”.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33" marR="45433" marT="631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1 000 </a:t>
                      </a:r>
                      <a:r>
                        <a:rPr lang="en-US" sz="1400" dirty="0" err="1">
                          <a:effectLst/>
                        </a:rPr>
                        <a:t>zł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33" marR="45433" marT="6310" marB="0" anchor="ctr"/>
                </a:tc>
                <a:extLst>
                  <a:ext uri="{0D108BD9-81ED-4DB2-BD59-A6C34878D82A}">
                    <a16:rowId xmlns:a16="http://schemas.microsoft.com/office/drawing/2014/main" val="3304235189"/>
                  </a:ext>
                </a:extLst>
              </a:tr>
              <a:tr h="53364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2.       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33" marR="45433" marT="631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</a:rPr>
                        <a:t>Realizacja projektu „Młodzi zdrowi bez używek”</a:t>
                      </a:r>
                      <a:endParaRPr lang="en-US" sz="14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33" marR="45433" marT="631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5 130 zł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33" marR="45433" marT="6310" marB="0" anchor="ctr"/>
                </a:tc>
                <a:extLst>
                  <a:ext uri="{0D108BD9-81ED-4DB2-BD59-A6C34878D82A}">
                    <a16:rowId xmlns:a16="http://schemas.microsoft.com/office/drawing/2014/main" val="3990007143"/>
                  </a:ext>
                </a:extLst>
              </a:tr>
              <a:tr h="80755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3.       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33" marR="45433" marT="631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</a:rPr>
                        <a:t>Grant na projekt na rzecz promocji zdrowia z Programu Grantów Lokalnych – edycja IX 2019 rok NBP Paribas BP SA w Świdwinie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33" marR="45433" marT="631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4 000 zł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33" marR="45433" marT="6310" marB="0" anchor="ctr"/>
                </a:tc>
                <a:extLst>
                  <a:ext uri="{0D108BD9-81ED-4DB2-BD59-A6C34878D82A}">
                    <a16:rowId xmlns:a16="http://schemas.microsoft.com/office/drawing/2014/main" val="3850999717"/>
                  </a:ext>
                </a:extLst>
              </a:tr>
              <a:tr h="80755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4.       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33" marR="45433" marT="631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</a:rPr>
                        <a:t>Grant na projekt „Moc ratowania ma każdy, niezależnie od wieku” - warsztaty udzielania pierwszej pomocy przedmedycznej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33" marR="45433" marT="631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6 000 zł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33" marR="45433" marT="6310" marB="0" anchor="ctr"/>
                </a:tc>
                <a:extLst>
                  <a:ext uri="{0D108BD9-81ED-4DB2-BD59-A6C34878D82A}">
                    <a16:rowId xmlns:a16="http://schemas.microsoft.com/office/drawing/2014/main" val="703925527"/>
                  </a:ext>
                </a:extLst>
              </a:tr>
              <a:tr h="25972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5.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33" marR="45433" marT="631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</a:rPr>
                        <a:t>Program Społecznik – „Czaplinek kontra Covid-19”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33" marR="45433" marT="631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</a:rPr>
                        <a:t>4 000 zł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33" marR="45433" marT="6310" marB="0" anchor="ctr"/>
                </a:tc>
                <a:extLst>
                  <a:ext uri="{0D108BD9-81ED-4DB2-BD59-A6C34878D82A}">
                    <a16:rowId xmlns:a16="http://schemas.microsoft.com/office/drawing/2014/main" val="3194211504"/>
                  </a:ext>
                </a:extLst>
              </a:tr>
              <a:tr h="6171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</a:rPr>
                        <a:t>6.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33" marR="45433" marT="631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Inicjatywa z zakresu animacji i edukacji kulturowej - Zdalnie oraz namacalnie- wspólne tworzenie Mobilnej Izby Historycznej przy ZS w Czaplinku</a:t>
                      </a:r>
                      <a:endParaRPr lang="en-US" sz="14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33" marR="45433" marT="631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</a:rPr>
                        <a:t>4 000 zł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33" marR="45433" marT="6310" marB="0" anchor="ctr"/>
                </a:tc>
                <a:extLst>
                  <a:ext uri="{0D108BD9-81ED-4DB2-BD59-A6C34878D82A}">
                    <a16:rowId xmlns:a16="http://schemas.microsoft.com/office/drawing/2014/main" val="313254650"/>
                  </a:ext>
                </a:extLst>
              </a:tr>
              <a:tr h="25972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33" marR="45433" marT="631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 err="1">
                          <a:solidFill>
                            <a:srgbClr val="FF0000"/>
                          </a:solidFill>
                          <a:effectLst/>
                        </a:rPr>
                        <a:t>Razem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33" marR="45433" marT="631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</a:rPr>
                        <a:t>24 </a:t>
                      </a:r>
                      <a:r>
                        <a:rPr lang="pl-PL" sz="1400" b="1" dirty="0">
                          <a:solidFill>
                            <a:srgbClr val="FF0000"/>
                          </a:solidFill>
                          <a:effectLst/>
                        </a:rPr>
                        <a:t>13</a:t>
                      </a: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</a:rPr>
                        <a:t>0 </a:t>
                      </a:r>
                      <a:r>
                        <a:rPr lang="en-US" sz="1400" b="1" dirty="0" err="1">
                          <a:solidFill>
                            <a:srgbClr val="FF0000"/>
                          </a:solidFill>
                          <a:effectLst/>
                        </a:rPr>
                        <a:t>zł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433" marR="45433" marT="6310" marB="0" anchor="ctr"/>
                </a:tc>
                <a:extLst>
                  <a:ext uri="{0D108BD9-81ED-4DB2-BD59-A6C34878D82A}">
                    <a16:rowId xmlns:a16="http://schemas.microsoft.com/office/drawing/2014/main" val="35161561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68343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97EA66B-2AAB-42B0-9F9D-38920D8D82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65199" y="885433"/>
            <a:ext cx="10261602" cy="3022257"/>
          </a:xfrm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72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„MŁODZI ZDROWI </a:t>
            </a:r>
            <a:br>
              <a:rPr lang="pl-PL" sz="72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72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BEZ UŻYWEK”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type="subTitle" idx="1"/>
          </p:nvPr>
        </p:nvSpPr>
        <p:spPr>
          <a:xfrm>
            <a:off x="1906955" y="4033164"/>
            <a:ext cx="8378090" cy="1181206"/>
          </a:xfrm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 algn="ctr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sz="1700" b="1" dirty="0" err="1">
                <a:solidFill>
                  <a:srgbClr val="002060"/>
                </a:solidFill>
              </a:rPr>
              <a:t>środki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pozyskane</a:t>
            </a:r>
            <a:r>
              <a:rPr lang="en-US" sz="1700" b="1" dirty="0">
                <a:solidFill>
                  <a:srgbClr val="002060"/>
                </a:solidFill>
              </a:rPr>
              <a:t> w </a:t>
            </a:r>
            <a:r>
              <a:rPr lang="en-US" sz="1700" b="1" dirty="0" err="1">
                <a:solidFill>
                  <a:srgbClr val="002060"/>
                </a:solidFill>
              </a:rPr>
              <a:t>ramach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pl-PL" sz="1700" b="1" dirty="0">
                <a:solidFill>
                  <a:srgbClr val="002060"/>
                </a:solidFill>
              </a:rPr>
              <a:t>oferty z</a:t>
            </a:r>
            <a:r>
              <a:rPr lang="en-US" sz="1700" b="1" dirty="0" err="1">
                <a:solidFill>
                  <a:srgbClr val="002060"/>
                </a:solidFill>
              </a:rPr>
              <a:t>adań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pl-PL" sz="1700" b="1" dirty="0">
                <a:solidFill>
                  <a:srgbClr val="002060"/>
                </a:solidFill>
              </a:rPr>
              <a:t>p</a:t>
            </a:r>
            <a:r>
              <a:rPr lang="en-US" sz="1700" b="1" dirty="0" err="1">
                <a:solidFill>
                  <a:srgbClr val="002060"/>
                </a:solidFill>
              </a:rPr>
              <a:t>ublicznych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Gminy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Czaplinek</a:t>
            </a:r>
            <a:endParaRPr lang="en-US" sz="1700" b="1" dirty="0">
              <a:solidFill>
                <a:srgbClr val="002060"/>
              </a:solidFill>
            </a:endParaRPr>
          </a:p>
          <a:p>
            <a:pPr marL="285750" indent="-285750" algn="ctr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sz="1700" b="1" dirty="0" err="1">
                <a:solidFill>
                  <a:srgbClr val="002060"/>
                </a:solidFill>
              </a:rPr>
              <a:t>pozyskana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kwota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na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realizację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zadania</a:t>
            </a:r>
            <a:r>
              <a:rPr lang="en-US" sz="1700" b="1" dirty="0">
                <a:solidFill>
                  <a:srgbClr val="002060"/>
                </a:solidFill>
              </a:rPr>
              <a:t>: </a:t>
            </a:r>
            <a:r>
              <a:rPr lang="en-US" b="1" dirty="0">
                <a:solidFill>
                  <a:srgbClr val="FF0000"/>
                </a:solidFill>
              </a:rPr>
              <a:t>5</a:t>
            </a:r>
            <a:r>
              <a:rPr lang="pl-PL" b="1" dirty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130 </a:t>
            </a:r>
            <a:r>
              <a:rPr lang="en-US" b="1" dirty="0" err="1">
                <a:solidFill>
                  <a:srgbClr val="FF0000"/>
                </a:solidFill>
              </a:rPr>
              <a:t>zł</a:t>
            </a:r>
            <a:endParaRPr lang="en-US" b="1" dirty="0">
              <a:solidFill>
                <a:srgbClr val="FF0000"/>
              </a:solidFill>
            </a:endParaRPr>
          </a:p>
          <a:p>
            <a:pPr marL="285750" indent="-285750" algn="ctr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sz="1700" b="1" dirty="0" err="1">
                <a:solidFill>
                  <a:srgbClr val="002060"/>
                </a:solidFill>
              </a:rPr>
              <a:t>realizator</a:t>
            </a:r>
            <a:r>
              <a:rPr lang="en-US" sz="1700" b="1" dirty="0">
                <a:solidFill>
                  <a:srgbClr val="002060"/>
                </a:solidFill>
              </a:rPr>
              <a:t>: Żaneta Iwaniczko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360EBE3-31BB-422F-AA87-FA3873DAE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0800000">
            <a:off x="0" y="5388384"/>
            <a:ext cx="12192000" cy="1469616"/>
          </a:xfrm>
          <a:custGeom>
            <a:avLst/>
            <a:gdLst>
              <a:gd name="connsiteX0" fmla="*/ 6113881 w 12192000"/>
              <a:gd name="connsiteY0" fmla="*/ 1469616 h 1469616"/>
              <a:gd name="connsiteX1" fmla="*/ 6101181 w 12192000"/>
              <a:gd name="connsiteY1" fmla="*/ 1469616 h 1469616"/>
              <a:gd name="connsiteX2" fmla="*/ 6090598 w 12192000"/>
              <a:gd name="connsiteY2" fmla="*/ 1469616 h 1469616"/>
              <a:gd name="connsiteX3" fmla="*/ 6077897 w 12192000"/>
              <a:gd name="connsiteY3" fmla="*/ 1464854 h 1469616"/>
              <a:gd name="connsiteX4" fmla="*/ 6065198 w 12192000"/>
              <a:gd name="connsiteY4" fmla="*/ 1460091 h 1469616"/>
              <a:gd name="connsiteX5" fmla="*/ 6056731 w 12192000"/>
              <a:gd name="connsiteY5" fmla="*/ 1456916 h 1469616"/>
              <a:gd name="connsiteX6" fmla="*/ 5678033 w 12192000"/>
              <a:gd name="connsiteY6" fmla="*/ 1172892 h 1469616"/>
              <a:gd name="connsiteX7" fmla="*/ 0 w 12192000"/>
              <a:gd name="connsiteY7" fmla="*/ 1172892 h 1469616"/>
              <a:gd name="connsiteX8" fmla="*/ 0 w 12192000"/>
              <a:gd name="connsiteY8" fmla="*/ 1162370 h 1469616"/>
              <a:gd name="connsiteX9" fmla="*/ 0 w 12192000"/>
              <a:gd name="connsiteY9" fmla="*/ 403347 h 1469616"/>
              <a:gd name="connsiteX10" fmla="*/ 0 w 12192000"/>
              <a:gd name="connsiteY10" fmla="*/ 0 h 1469616"/>
              <a:gd name="connsiteX11" fmla="*/ 12192000 w 12192000"/>
              <a:gd name="connsiteY11" fmla="*/ 0 h 1469616"/>
              <a:gd name="connsiteX12" fmla="*/ 12192000 w 12192000"/>
              <a:gd name="connsiteY12" fmla="*/ 403347 h 1469616"/>
              <a:gd name="connsiteX13" fmla="*/ 12192000 w 12192000"/>
              <a:gd name="connsiteY13" fmla="*/ 1162370 h 1469616"/>
              <a:gd name="connsiteX14" fmla="*/ 12192000 w 12192000"/>
              <a:gd name="connsiteY14" fmla="*/ 1172892 h 1469616"/>
              <a:gd name="connsiteX15" fmla="*/ 6524330 w 12192000"/>
              <a:gd name="connsiteY15" fmla="*/ 1172892 h 1469616"/>
              <a:gd name="connsiteX16" fmla="*/ 6145631 w 12192000"/>
              <a:gd name="connsiteY16" fmla="*/ 1456916 h 1469616"/>
              <a:gd name="connsiteX17" fmla="*/ 6137163 w 12192000"/>
              <a:gd name="connsiteY17" fmla="*/ 1460091 h 1469616"/>
              <a:gd name="connsiteX18" fmla="*/ 6124463 w 12192000"/>
              <a:gd name="connsiteY18" fmla="*/ 1464854 h 1469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1469616">
                <a:moveTo>
                  <a:pt x="6113881" y="1469616"/>
                </a:moveTo>
                <a:lnTo>
                  <a:pt x="6101181" y="1469616"/>
                </a:lnTo>
                <a:lnTo>
                  <a:pt x="6090598" y="1469616"/>
                </a:lnTo>
                <a:lnTo>
                  <a:pt x="6077897" y="1464854"/>
                </a:lnTo>
                <a:lnTo>
                  <a:pt x="6065198" y="1460091"/>
                </a:lnTo>
                <a:lnTo>
                  <a:pt x="6056731" y="1456916"/>
                </a:lnTo>
                <a:lnTo>
                  <a:pt x="5678033" y="1172892"/>
                </a:lnTo>
                <a:lnTo>
                  <a:pt x="0" y="1172892"/>
                </a:lnTo>
                <a:lnTo>
                  <a:pt x="0" y="1162370"/>
                </a:lnTo>
                <a:lnTo>
                  <a:pt x="0" y="403347"/>
                </a:lnTo>
                <a:lnTo>
                  <a:pt x="0" y="0"/>
                </a:lnTo>
                <a:lnTo>
                  <a:pt x="12192000" y="0"/>
                </a:lnTo>
                <a:lnTo>
                  <a:pt x="12192000" y="403347"/>
                </a:lnTo>
                <a:lnTo>
                  <a:pt x="12192000" y="1162370"/>
                </a:lnTo>
                <a:lnTo>
                  <a:pt x="12192000" y="1172892"/>
                </a:lnTo>
                <a:lnTo>
                  <a:pt x="6524330" y="1172892"/>
                </a:lnTo>
                <a:lnTo>
                  <a:pt x="6145631" y="1456916"/>
                </a:lnTo>
                <a:lnTo>
                  <a:pt x="6137163" y="1460091"/>
                </a:lnTo>
                <a:lnTo>
                  <a:pt x="6124463" y="1464854"/>
                </a:lnTo>
                <a:close/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="" xmlns:a16="http://schemas.microsoft.com/office/drawing/2014/main" xmlns:p14="http://schemas.microsoft.com/office/powerpoint/2010/main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751613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7743172-17A8-4FA4-8434-B813E03B7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23">
            <a:extLst>
              <a:ext uri="{FF2B5EF4-FFF2-40B4-BE49-F238E27FC236}">
                <a16:creationId xmlns:a16="http://schemas.microsoft.com/office/drawing/2014/main" id="{4CE1233C-FD2F-489E-BFDE-086F5FED6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4637005" cy="6858000"/>
          </a:xfrm>
          <a:custGeom>
            <a:avLst/>
            <a:gdLst>
              <a:gd name="connsiteX0" fmla="*/ 0 w 4637005"/>
              <a:gd name="connsiteY0" fmla="*/ 0 h 6858000"/>
              <a:gd name="connsiteX1" fmla="*/ 4637005 w 4637005"/>
              <a:gd name="connsiteY1" fmla="*/ 0 h 6858000"/>
              <a:gd name="connsiteX2" fmla="*/ 4637005 w 4637005"/>
              <a:gd name="connsiteY2" fmla="*/ 1900238 h 6858000"/>
              <a:gd name="connsiteX3" fmla="*/ 4266589 w 4637005"/>
              <a:gd name="connsiteY3" fmla="*/ 2178050 h 6858000"/>
              <a:gd name="connsiteX4" fmla="*/ 4262355 w 4637005"/>
              <a:gd name="connsiteY4" fmla="*/ 2184400 h 6858000"/>
              <a:gd name="connsiteX5" fmla="*/ 4256005 w 4637005"/>
              <a:gd name="connsiteY5" fmla="*/ 2193925 h 6858000"/>
              <a:gd name="connsiteX6" fmla="*/ 4249655 w 4637005"/>
              <a:gd name="connsiteY6" fmla="*/ 2201863 h 6858000"/>
              <a:gd name="connsiteX7" fmla="*/ 4249655 w 4637005"/>
              <a:gd name="connsiteY7" fmla="*/ 2211388 h 6858000"/>
              <a:gd name="connsiteX8" fmla="*/ 4249655 w 4637005"/>
              <a:gd name="connsiteY8" fmla="*/ 2220913 h 6858000"/>
              <a:gd name="connsiteX9" fmla="*/ 4256005 w 4637005"/>
              <a:gd name="connsiteY9" fmla="*/ 2228850 h 6858000"/>
              <a:gd name="connsiteX10" fmla="*/ 4262355 w 4637005"/>
              <a:gd name="connsiteY10" fmla="*/ 2238375 h 6858000"/>
              <a:gd name="connsiteX11" fmla="*/ 4266589 w 4637005"/>
              <a:gd name="connsiteY11" fmla="*/ 2244725 h 6858000"/>
              <a:gd name="connsiteX12" fmla="*/ 4637005 w 4637005"/>
              <a:gd name="connsiteY12" fmla="*/ 2522538 h 6858000"/>
              <a:gd name="connsiteX13" fmla="*/ 4637005 w 4637005"/>
              <a:gd name="connsiteY13" fmla="*/ 6858000 h 6858000"/>
              <a:gd name="connsiteX14" fmla="*/ 0 w 4637005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37005" h="6858000">
                <a:moveTo>
                  <a:pt x="0" y="0"/>
                </a:moveTo>
                <a:lnTo>
                  <a:pt x="4637005" y="0"/>
                </a:lnTo>
                <a:lnTo>
                  <a:pt x="4637005" y="1900238"/>
                </a:lnTo>
                <a:lnTo>
                  <a:pt x="4266589" y="2178050"/>
                </a:lnTo>
                <a:lnTo>
                  <a:pt x="4262355" y="2184400"/>
                </a:lnTo>
                <a:lnTo>
                  <a:pt x="4256005" y="2193925"/>
                </a:lnTo>
                <a:lnTo>
                  <a:pt x="4249655" y="2201863"/>
                </a:lnTo>
                <a:lnTo>
                  <a:pt x="4249655" y="2211388"/>
                </a:lnTo>
                <a:lnTo>
                  <a:pt x="4249655" y="2220913"/>
                </a:lnTo>
                <a:lnTo>
                  <a:pt x="4256005" y="2228850"/>
                </a:lnTo>
                <a:lnTo>
                  <a:pt x="4262355" y="2238375"/>
                </a:lnTo>
                <a:lnTo>
                  <a:pt x="4266589" y="2244725"/>
                </a:lnTo>
                <a:lnTo>
                  <a:pt x="4637005" y="2522538"/>
                </a:lnTo>
                <a:lnTo>
                  <a:pt x="4637005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duotone>
                <a:schemeClr val="accent1">
                  <a:tint val="98000"/>
                  <a:lumMod val="102000"/>
                </a:schemeClr>
                <a:schemeClr val="accent1">
                  <a:shade val="98000"/>
                  <a:lumMod val="98000"/>
                </a:schemeClr>
              </a:duotone>
            </a:blip>
            <a:tile tx="0" ty="0" sx="100000" sy="100000" flip="none" algn="tl"/>
          </a:blip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273737" y="1108415"/>
            <a:ext cx="6281531" cy="4241136"/>
          </a:xfrm>
        </p:spPr>
        <p:txBody>
          <a:bodyPr anchor="t">
            <a:normAutofit/>
          </a:bodyPr>
          <a:lstStyle/>
          <a:p>
            <a:r>
              <a:rPr lang="pl-PL" sz="4400" dirty="0">
                <a:solidFill>
                  <a:srgbClr val="002060"/>
                </a:solidFill>
              </a:rPr>
              <a:t>Główne cele projektu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type="subTitle" idx="1"/>
          </p:nvPr>
        </p:nvSpPr>
        <p:spPr>
          <a:xfrm>
            <a:off x="5849602" y="2441360"/>
            <a:ext cx="6281531" cy="2769832"/>
          </a:xfrm>
        </p:spPr>
        <p:txBody>
          <a:bodyPr anchor="b">
            <a:norm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przeciwdziałanie uzależnieniom i patologiom społecznym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podniesienie świadomości wśród młodzieży na temat skutków zażywania substancji psychoaktywnych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20AE268-1480-4334-8C75-0C788A6642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90" y="1646516"/>
            <a:ext cx="3545476" cy="2162740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16723478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97EA66B-2AAB-42B0-9F9D-38920D8D82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65199" y="505454"/>
            <a:ext cx="10261602" cy="3022257"/>
          </a:xfrm>
          <a:effectLst/>
        </p:spPr>
        <p:txBody>
          <a:bodyPr anchor="b">
            <a:normAutofit/>
          </a:bodyPr>
          <a:lstStyle/>
          <a:p>
            <a:pPr algn="ctr"/>
            <a:r>
              <a:rPr lang="pl-PL" sz="72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„MOC RATOWANIA MA KAŻDY”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type="subTitle" idx="1"/>
          </p:nvPr>
        </p:nvSpPr>
        <p:spPr>
          <a:xfrm>
            <a:off x="1906955" y="3808520"/>
            <a:ext cx="8378090" cy="1405850"/>
          </a:xfrm>
          <a:effectLst/>
        </p:spPr>
        <p:txBody>
          <a:bodyPr anchor="t">
            <a:normAutofit fontScale="85000" lnSpcReduction="10000"/>
          </a:bodyPr>
          <a:lstStyle/>
          <a:p>
            <a:pPr algn="ctr">
              <a:lnSpc>
                <a:spcPct val="90000"/>
              </a:lnSpc>
              <a:buFontTx/>
              <a:buChar char="-"/>
            </a:pPr>
            <a:r>
              <a:rPr lang="pl-PL" sz="2000" b="1" dirty="0"/>
              <a:t>środki pozyskane w ramach oferty zadań publicznych Gminy Czaplinek</a:t>
            </a:r>
          </a:p>
          <a:p>
            <a:pPr algn="ctr">
              <a:lnSpc>
                <a:spcPct val="90000"/>
              </a:lnSpc>
              <a:buFontTx/>
              <a:buChar char="-"/>
            </a:pPr>
            <a:r>
              <a:rPr lang="pl-PL" sz="2000" b="1" dirty="0"/>
              <a:t>pozyskana kwota na realizację zadania: </a:t>
            </a:r>
          </a:p>
          <a:p>
            <a:pPr marL="0" indent="0" algn="ctr">
              <a:lnSpc>
                <a:spcPct val="90000"/>
              </a:lnSpc>
              <a:buNone/>
            </a:pPr>
            <a:r>
              <a:rPr lang="pl-PL" sz="2000" b="1" dirty="0">
                <a:solidFill>
                  <a:srgbClr val="FF0000"/>
                </a:solidFill>
              </a:rPr>
              <a:t>       6 000 zł</a:t>
            </a:r>
          </a:p>
          <a:p>
            <a:pPr algn="ctr">
              <a:lnSpc>
                <a:spcPct val="90000"/>
              </a:lnSpc>
              <a:buFontTx/>
              <a:buChar char="-"/>
            </a:pPr>
            <a:r>
              <a:rPr lang="pl-PL" sz="2000" b="1" dirty="0"/>
              <a:t>realizator: Jarosław Tarnowski, grupa RESCU przy ZS Czaplinek</a:t>
            </a:r>
          </a:p>
          <a:p>
            <a:pPr algn="ctr">
              <a:lnSpc>
                <a:spcPct val="90000"/>
              </a:lnSpc>
            </a:pPr>
            <a:endParaRPr lang="pl-PL" sz="110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360EBE3-31BB-422F-AA87-FA3873DAE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0800000">
            <a:off x="0" y="5388384"/>
            <a:ext cx="12192000" cy="1469616"/>
          </a:xfrm>
          <a:custGeom>
            <a:avLst/>
            <a:gdLst>
              <a:gd name="connsiteX0" fmla="*/ 6113881 w 12192000"/>
              <a:gd name="connsiteY0" fmla="*/ 1469616 h 1469616"/>
              <a:gd name="connsiteX1" fmla="*/ 6101181 w 12192000"/>
              <a:gd name="connsiteY1" fmla="*/ 1469616 h 1469616"/>
              <a:gd name="connsiteX2" fmla="*/ 6090598 w 12192000"/>
              <a:gd name="connsiteY2" fmla="*/ 1469616 h 1469616"/>
              <a:gd name="connsiteX3" fmla="*/ 6077897 w 12192000"/>
              <a:gd name="connsiteY3" fmla="*/ 1464854 h 1469616"/>
              <a:gd name="connsiteX4" fmla="*/ 6065198 w 12192000"/>
              <a:gd name="connsiteY4" fmla="*/ 1460091 h 1469616"/>
              <a:gd name="connsiteX5" fmla="*/ 6056731 w 12192000"/>
              <a:gd name="connsiteY5" fmla="*/ 1456916 h 1469616"/>
              <a:gd name="connsiteX6" fmla="*/ 5678033 w 12192000"/>
              <a:gd name="connsiteY6" fmla="*/ 1172892 h 1469616"/>
              <a:gd name="connsiteX7" fmla="*/ 0 w 12192000"/>
              <a:gd name="connsiteY7" fmla="*/ 1172892 h 1469616"/>
              <a:gd name="connsiteX8" fmla="*/ 0 w 12192000"/>
              <a:gd name="connsiteY8" fmla="*/ 1162370 h 1469616"/>
              <a:gd name="connsiteX9" fmla="*/ 0 w 12192000"/>
              <a:gd name="connsiteY9" fmla="*/ 403347 h 1469616"/>
              <a:gd name="connsiteX10" fmla="*/ 0 w 12192000"/>
              <a:gd name="connsiteY10" fmla="*/ 0 h 1469616"/>
              <a:gd name="connsiteX11" fmla="*/ 12192000 w 12192000"/>
              <a:gd name="connsiteY11" fmla="*/ 0 h 1469616"/>
              <a:gd name="connsiteX12" fmla="*/ 12192000 w 12192000"/>
              <a:gd name="connsiteY12" fmla="*/ 403347 h 1469616"/>
              <a:gd name="connsiteX13" fmla="*/ 12192000 w 12192000"/>
              <a:gd name="connsiteY13" fmla="*/ 1162370 h 1469616"/>
              <a:gd name="connsiteX14" fmla="*/ 12192000 w 12192000"/>
              <a:gd name="connsiteY14" fmla="*/ 1172892 h 1469616"/>
              <a:gd name="connsiteX15" fmla="*/ 6524330 w 12192000"/>
              <a:gd name="connsiteY15" fmla="*/ 1172892 h 1469616"/>
              <a:gd name="connsiteX16" fmla="*/ 6145631 w 12192000"/>
              <a:gd name="connsiteY16" fmla="*/ 1456916 h 1469616"/>
              <a:gd name="connsiteX17" fmla="*/ 6137163 w 12192000"/>
              <a:gd name="connsiteY17" fmla="*/ 1460091 h 1469616"/>
              <a:gd name="connsiteX18" fmla="*/ 6124463 w 12192000"/>
              <a:gd name="connsiteY18" fmla="*/ 1464854 h 1469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1469616">
                <a:moveTo>
                  <a:pt x="6113881" y="1469616"/>
                </a:moveTo>
                <a:lnTo>
                  <a:pt x="6101181" y="1469616"/>
                </a:lnTo>
                <a:lnTo>
                  <a:pt x="6090598" y="1469616"/>
                </a:lnTo>
                <a:lnTo>
                  <a:pt x="6077897" y="1464854"/>
                </a:lnTo>
                <a:lnTo>
                  <a:pt x="6065198" y="1460091"/>
                </a:lnTo>
                <a:lnTo>
                  <a:pt x="6056731" y="1456916"/>
                </a:lnTo>
                <a:lnTo>
                  <a:pt x="5678033" y="1172892"/>
                </a:lnTo>
                <a:lnTo>
                  <a:pt x="0" y="1172892"/>
                </a:lnTo>
                <a:lnTo>
                  <a:pt x="0" y="1162370"/>
                </a:lnTo>
                <a:lnTo>
                  <a:pt x="0" y="403347"/>
                </a:lnTo>
                <a:lnTo>
                  <a:pt x="0" y="0"/>
                </a:lnTo>
                <a:lnTo>
                  <a:pt x="12192000" y="0"/>
                </a:lnTo>
                <a:lnTo>
                  <a:pt x="12192000" y="403347"/>
                </a:lnTo>
                <a:lnTo>
                  <a:pt x="12192000" y="1162370"/>
                </a:lnTo>
                <a:lnTo>
                  <a:pt x="12192000" y="1172892"/>
                </a:lnTo>
                <a:lnTo>
                  <a:pt x="6524330" y="1172892"/>
                </a:lnTo>
                <a:lnTo>
                  <a:pt x="6145631" y="1456916"/>
                </a:lnTo>
                <a:lnTo>
                  <a:pt x="6137163" y="1460091"/>
                </a:lnTo>
                <a:lnTo>
                  <a:pt x="6124463" y="1464854"/>
                </a:lnTo>
                <a:close/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="" xmlns:a16="http://schemas.microsoft.com/office/drawing/2014/main" xmlns:p14="http://schemas.microsoft.com/office/powerpoint/2010/main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756620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7">
            <a:extLst>
              <a:ext uri="{FF2B5EF4-FFF2-40B4-BE49-F238E27FC236}">
                <a16:creationId xmlns:a16="http://schemas.microsoft.com/office/drawing/2014/main" id="{597EA66B-2AAB-42B0-9F9D-38920D8D82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65199" y="885433"/>
            <a:ext cx="10261602" cy="2036671"/>
          </a:xfrm>
          <a:effectLst/>
        </p:spPr>
        <p:txBody>
          <a:bodyPr anchor="b">
            <a:normAutofit/>
          </a:bodyPr>
          <a:lstStyle/>
          <a:p>
            <a:pPr algn="ctr"/>
            <a:r>
              <a:rPr lang="pl-PL" sz="7200" dirty="0">
                <a:solidFill>
                  <a:schemeClr val="tx1"/>
                </a:solidFill>
              </a:rPr>
              <a:t>Główne cele projektu: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type="subTitle" idx="1"/>
          </p:nvPr>
        </p:nvSpPr>
        <p:spPr>
          <a:xfrm>
            <a:off x="1906955" y="3495068"/>
            <a:ext cx="8378090" cy="1181206"/>
          </a:xfrm>
          <a:effectLst/>
        </p:spPr>
        <p:txBody>
          <a:bodyPr anchor="t">
            <a:noAutofit/>
          </a:bodyPr>
          <a:lstStyle/>
          <a:p>
            <a:pPr algn="ctr">
              <a:lnSpc>
                <a:spcPct val="90000"/>
              </a:lnSpc>
              <a:buFontTx/>
              <a:buChar char="-"/>
            </a:pPr>
            <a:r>
              <a:rPr lang="pl-PL" sz="2000" b="1" dirty="0"/>
              <a:t>profesjonalne szkolenia z zakresu edukacji przedmedycznej uczniów i rodziców Zespołu Szkół w Czaplinku </a:t>
            </a:r>
          </a:p>
          <a:p>
            <a:pPr algn="ctr">
              <a:lnSpc>
                <a:spcPct val="90000"/>
              </a:lnSpc>
            </a:pPr>
            <a:r>
              <a:rPr lang="pl-PL" sz="2000" b="1" dirty="0"/>
              <a:t>oraz uczniów i rodziców z okolicznych szkół i przedszkoli Gminy Czaplinek</a:t>
            </a:r>
          </a:p>
        </p:txBody>
      </p:sp>
      <p:sp>
        <p:nvSpPr>
          <p:cNvPr id="13" name="Freeform: Shape 9">
            <a:extLst>
              <a:ext uri="{FF2B5EF4-FFF2-40B4-BE49-F238E27FC236}">
                <a16:creationId xmlns:a16="http://schemas.microsoft.com/office/drawing/2014/main" id="{D360EBE3-31BB-422F-AA87-FA3873DAE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0800000">
            <a:off x="0" y="5388384"/>
            <a:ext cx="12192000" cy="1469616"/>
          </a:xfrm>
          <a:custGeom>
            <a:avLst/>
            <a:gdLst>
              <a:gd name="connsiteX0" fmla="*/ 6113881 w 12192000"/>
              <a:gd name="connsiteY0" fmla="*/ 1469616 h 1469616"/>
              <a:gd name="connsiteX1" fmla="*/ 6101181 w 12192000"/>
              <a:gd name="connsiteY1" fmla="*/ 1469616 h 1469616"/>
              <a:gd name="connsiteX2" fmla="*/ 6090598 w 12192000"/>
              <a:gd name="connsiteY2" fmla="*/ 1469616 h 1469616"/>
              <a:gd name="connsiteX3" fmla="*/ 6077897 w 12192000"/>
              <a:gd name="connsiteY3" fmla="*/ 1464854 h 1469616"/>
              <a:gd name="connsiteX4" fmla="*/ 6065198 w 12192000"/>
              <a:gd name="connsiteY4" fmla="*/ 1460091 h 1469616"/>
              <a:gd name="connsiteX5" fmla="*/ 6056731 w 12192000"/>
              <a:gd name="connsiteY5" fmla="*/ 1456916 h 1469616"/>
              <a:gd name="connsiteX6" fmla="*/ 5678033 w 12192000"/>
              <a:gd name="connsiteY6" fmla="*/ 1172892 h 1469616"/>
              <a:gd name="connsiteX7" fmla="*/ 0 w 12192000"/>
              <a:gd name="connsiteY7" fmla="*/ 1172892 h 1469616"/>
              <a:gd name="connsiteX8" fmla="*/ 0 w 12192000"/>
              <a:gd name="connsiteY8" fmla="*/ 1162370 h 1469616"/>
              <a:gd name="connsiteX9" fmla="*/ 0 w 12192000"/>
              <a:gd name="connsiteY9" fmla="*/ 403347 h 1469616"/>
              <a:gd name="connsiteX10" fmla="*/ 0 w 12192000"/>
              <a:gd name="connsiteY10" fmla="*/ 0 h 1469616"/>
              <a:gd name="connsiteX11" fmla="*/ 12192000 w 12192000"/>
              <a:gd name="connsiteY11" fmla="*/ 0 h 1469616"/>
              <a:gd name="connsiteX12" fmla="*/ 12192000 w 12192000"/>
              <a:gd name="connsiteY12" fmla="*/ 403347 h 1469616"/>
              <a:gd name="connsiteX13" fmla="*/ 12192000 w 12192000"/>
              <a:gd name="connsiteY13" fmla="*/ 1162370 h 1469616"/>
              <a:gd name="connsiteX14" fmla="*/ 12192000 w 12192000"/>
              <a:gd name="connsiteY14" fmla="*/ 1172892 h 1469616"/>
              <a:gd name="connsiteX15" fmla="*/ 6524330 w 12192000"/>
              <a:gd name="connsiteY15" fmla="*/ 1172892 h 1469616"/>
              <a:gd name="connsiteX16" fmla="*/ 6145631 w 12192000"/>
              <a:gd name="connsiteY16" fmla="*/ 1456916 h 1469616"/>
              <a:gd name="connsiteX17" fmla="*/ 6137163 w 12192000"/>
              <a:gd name="connsiteY17" fmla="*/ 1460091 h 1469616"/>
              <a:gd name="connsiteX18" fmla="*/ 6124463 w 12192000"/>
              <a:gd name="connsiteY18" fmla="*/ 1464854 h 1469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1469616">
                <a:moveTo>
                  <a:pt x="6113881" y="1469616"/>
                </a:moveTo>
                <a:lnTo>
                  <a:pt x="6101181" y="1469616"/>
                </a:lnTo>
                <a:lnTo>
                  <a:pt x="6090598" y="1469616"/>
                </a:lnTo>
                <a:lnTo>
                  <a:pt x="6077897" y="1464854"/>
                </a:lnTo>
                <a:lnTo>
                  <a:pt x="6065198" y="1460091"/>
                </a:lnTo>
                <a:lnTo>
                  <a:pt x="6056731" y="1456916"/>
                </a:lnTo>
                <a:lnTo>
                  <a:pt x="5678033" y="1172892"/>
                </a:lnTo>
                <a:lnTo>
                  <a:pt x="0" y="1172892"/>
                </a:lnTo>
                <a:lnTo>
                  <a:pt x="0" y="1162370"/>
                </a:lnTo>
                <a:lnTo>
                  <a:pt x="0" y="403347"/>
                </a:lnTo>
                <a:lnTo>
                  <a:pt x="0" y="0"/>
                </a:lnTo>
                <a:lnTo>
                  <a:pt x="12192000" y="0"/>
                </a:lnTo>
                <a:lnTo>
                  <a:pt x="12192000" y="403347"/>
                </a:lnTo>
                <a:lnTo>
                  <a:pt x="12192000" y="1162370"/>
                </a:lnTo>
                <a:lnTo>
                  <a:pt x="12192000" y="1172892"/>
                </a:lnTo>
                <a:lnTo>
                  <a:pt x="6524330" y="1172892"/>
                </a:lnTo>
                <a:lnTo>
                  <a:pt x="6145631" y="1456916"/>
                </a:lnTo>
                <a:lnTo>
                  <a:pt x="6137163" y="1460091"/>
                </a:lnTo>
                <a:lnTo>
                  <a:pt x="6124463" y="1464854"/>
                </a:lnTo>
                <a:close/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119079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heel spokes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9A69AF-D57B-49B4-886C-D4A5DC1944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ABDC08D-6093-4397-92D4-54D00E2BB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-650724" y="650724"/>
            <a:ext cx="6858000" cy="5556552"/>
          </a:xfrm>
          <a:custGeom>
            <a:avLst/>
            <a:gdLst>
              <a:gd name="connsiteX0" fmla="*/ 6858000 w 6858000"/>
              <a:gd name="connsiteY0" fmla="*/ 3445704 h 5556552"/>
              <a:gd name="connsiteX1" fmla="*/ 3829242 w 6858000"/>
              <a:gd name="connsiteY1" fmla="*/ 5433322 h 5556552"/>
              <a:gd name="connsiteX2" fmla="*/ 3827369 w 6858000"/>
              <a:gd name="connsiteY2" fmla="*/ 5434867 h 5556552"/>
              <a:gd name="connsiteX3" fmla="*/ 3824583 w 6858000"/>
              <a:gd name="connsiteY3" fmla="*/ 5436378 h 5556552"/>
              <a:gd name="connsiteX4" fmla="*/ 3798693 w 6858000"/>
              <a:gd name="connsiteY4" fmla="*/ 5453370 h 5556552"/>
              <a:gd name="connsiteX5" fmla="*/ 3785011 w 6858000"/>
              <a:gd name="connsiteY5" fmla="*/ 5457858 h 5556552"/>
              <a:gd name="connsiteX6" fmla="*/ 3706339 w 6858000"/>
              <a:gd name="connsiteY6" fmla="*/ 5500559 h 5556552"/>
              <a:gd name="connsiteX7" fmla="*/ 3428998 w 6858000"/>
              <a:gd name="connsiteY7" fmla="*/ 5556552 h 5556552"/>
              <a:gd name="connsiteX8" fmla="*/ 3151658 w 6858000"/>
              <a:gd name="connsiteY8" fmla="*/ 5500559 h 5556552"/>
              <a:gd name="connsiteX9" fmla="*/ 3072996 w 6858000"/>
              <a:gd name="connsiteY9" fmla="*/ 5457863 h 5556552"/>
              <a:gd name="connsiteX10" fmla="*/ 3059298 w 6858000"/>
              <a:gd name="connsiteY10" fmla="*/ 5453370 h 5556552"/>
              <a:gd name="connsiteX11" fmla="*/ 3033383 w 6858000"/>
              <a:gd name="connsiteY11" fmla="*/ 5436362 h 5556552"/>
              <a:gd name="connsiteX12" fmla="*/ 3030627 w 6858000"/>
              <a:gd name="connsiteY12" fmla="*/ 5434867 h 5556552"/>
              <a:gd name="connsiteX13" fmla="*/ 3028775 w 6858000"/>
              <a:gd name="connsiteY13" fmla="*/ 5433338 h 5556552"/>
              <a:gd name="connsiteX14" fmla="*/ 0 w 6858000"/>
              <a:gd name="connsiteY14" fmla="*/ 3445704 h 5556552"/>
              <a:gd name="connsiteX15" fmla="*/ 6858000 w 6858000"/>
              <a:gd name="connsiteY15" fmla="*/ 0 h 5556552"/>
              <a:gd name="connsiteX16" fmla="*/ 6858000 w 6858000"/>
              <a:gd name="connsiteY16" fmla="*/ 349336 h 5556552"/>
              <a:gd name="connsiteX17" fmla="*/ 6858000 w 6858000"/>
              <a:gd name="connsiteY17" fmla="*/ 3445703 h 5556552"/>
              <a:gd name="connsiteX18" fmla="*/ 0 w 6858000"/>
              <a:gd name="connsiteY18" fmla="*/ 3445703 h 5556552"/>
              <a:gd name="connsiteX19" fmla="*/ 0 w 6858000"/>
              <a:gd name="connsiteY19" fmla="*/ 0 h 5556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858000" h="5556552">
                <a:moveTo>
                  <a:pt x="6858000" y="3445704"/>
                </a:moveTo>
                <a:lnTo>
                  <a:pt x="3829242" y="5433322"/>
                </a:lnTo>
                <a:lnTo>
                  <a:pt x="3827369" y="5434867"/>
                </a:lnTo>
                <a:lnTo>
                  <a:pt x="3824583" y="5436378"/>
                </a:lnTo>
                <a:lnTo>
                  <a:pt x="3798693" y="5453370"/>
                </a:lnTo>
                <a:lnTo>
                  <a:pt x="3785011" y="5457858"/>
                </a:lnTo>
                <a:lnTo>
                  <a:pt x="3706339" y="5500559"/>
                </a:lnTo>
                <a:cubicBezTo>
                  <a:pt x="3621096" y="5536614"/>
                  <a:pt x="3527375" y="5556552"/>
                  <a:pt x="3428998" y="5556552"/>
                </a:cubicBezTo>
                <a:cubicBezTo>
                  <a:pt x="3330621" y="5556552"/>
                  <a:pt x="3236901" y="5536614"/>
                  <a:pt x="3151658" y="5500559"/>
                </a:cubicBezTo>
                <a:lnTo>
                  <a:pt x="3072996" y="5457863"/>
                </a:lnTo>
                <a:lnTo>
                  <a:pt x="3059298" y="5453370"/>
                </a:lnTo>
                <a:lnTo>
                  <a:pt x="3033383" y="5436362"/>
                </a:lnTo>
                <a:lnTo>
                  <a:pt x="3030627" y="5434867"/>
                </a:lnTo>
                <a:lnTo>
                  <a:pt x="3028775" y="5433338"/>
                </a:lnTo>
                <a:lnTo>
                  <a:pt x="0" y="3445704"/>
                </a:lnTo>
                <a:close/>
                <a:moveTo>
                  <a:pt x="6858000" y="0"/>
                </a:moveTo>
                <a:lnTo>
                  <a:pt x="6858000" y="349336"/>
                </a:lnTo>
                <a:lnTo>
                  <a:pt x="6858000" y="3445703"/>
                </a:lnTo>
                <a:lnTo>
                  <a:pt x="0" y="344570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1515" y="1734857"/>
            <a:ext cx="4182629" cy="3388287"/>
          </a:xfrm>
        </p:spPr>
        <p:txBody>
          <a:bodyPr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PROGRAM SPOŁECZNIK na lata  2019-2021 – Program Marszałkowski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008068" y="978993"/>
            <a:ext cx="5365218" cy="4900014"/>
          </a:xfrm>
          <a:effectLst/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pl-PL" sz="2000" b="1" dirty="0"/>
              <a:t>„CZAPLINEK - kontra COVID-19”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000" b="1" dirty="0"/>
              <a:t>pozyskana kwota – </a:t>
            </a:r>
            <a:r>
              <a:rPr lang="pl-PL" sz="2000" b="1" dirty="0">
                <a:solidFill>
                  <a:srgbClr val="FF0000"/>
                </a:solidFill>
              </a:rPr>
              <a:t>4 000 zł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000" b="1" dirty="0"/>
              <a:t>realizator projektu: Jarosław Tarnowski, grupa </a:t>
            </a:r>
            <a:r>
              <a:rPr lang="pl-PL" sz="2000" b="1" dirty="0" err="1"/>
              <a:t>Rescu</a:t>
            </a:r>
            <a:r>
              <a:rPr lang="pl-PL" sz="2000" b="1" dirty="0"/>
              <a:t> przy ZS Czaplinek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000" b="1" dirty="0"/>
              <a:t>edukacja mieszkańców Czaplinka z zakresu prawidłowej dezynfekcji rąk, zakładania maseczek i profilaktyki</a:t>
            </a:r>
          </a:p>
        </p:txBody>
      </p:sp>
    </p:spTree>
    <p:extLst>
      <p:ext uri="{BB962C8B-B14F-4D97-AF65-F5344CB8AC3E}">
        <p14:creationId xmlns:p14="http://schemas.microsoft.com/office/powerpoint/2010/main" val="15668627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7743172-17A8-4FA4-8434-B813E03B7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23">
            <a:extLst>
              <a:ext uri="{FF2B5EF4-FFF2-40B4-BE49-F238E27FC236}">
                <a16:creationId xmlns:a16="http://schemas.microsoft.com/office/drawing/2014/main" id="{4CE1233C-FD2F-489E-BFDE-086F5FED6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4637005" cy="6858000"/>
          </a:xfrm>
          <a:custGeom>
            <a:avLst/>
            <a:gdLst>
              <a:gd name="connsiteX0" fmla="*/ 0 w 4637005"/>
              <a:gd name="connsiteY0" fmla="*/ 0 h 6858000"/>
              <a:gd name="connsiteX1" fmla="*/ 4637005 w 4637005"/>
              <a:gd name="connsiteY1" fmla="*/ 0 h 6858000"/>
              <a:gd name="connsiteX2" fmla="*/ 4637005 w 4637005"/>
              <a:gd name="connsiteY2" fmla="*/ 1900238 h 6858000"/>
              <a:gd name="connsiteX3" fmla="*/ 4266589 w 4637005"/>
              <a:gd name="connsiteY3" fmla="*/ 2178050 h 6858000"/>
              <a:gd name="connsiteX4" fmla="*/ 4262355 w 4637005"/>
              <a:gd name="connsiteY4" fmla="*/ 2184400 h 6858000"/>
              <a:gd name="connsiteX5" fmla="*/ 4256005 w 4637005"/>
              <a:gd name="connsiteY5" fmla="*/ 2193925 h 6858000"/>
              <a:gd name="connsiteX6" fmla="*/ 4249655 w 4637005"/>
              <a:gd name="connsiteY6" fmla="*/ 2201863 h 6858000"/>
              <a:gd name="connsiteX7" fmla="*/ 4249655 w 4637005"/>
              <a:gd name="connsiteY7" fmla="*/ 2211388 h 6858000"/>
              <a:gd name="connsiteX8" fmla="*/ 4249655 w 4637005"/>
              <a:gd name="connsiteY8" fmla="*/ 2220913 h 6858000"/>
              <a:gd name="connsiteX9" fmla="*/ 4256005 w 4637005"/>
              <a:gd name="connsiteY9" fmla="*/ 2228850 h 6858000"/>
              <a:gd name="connsiteX10" fmla="*/ 4262355 w 4637005"/>
              <a:gd name="connsiteY10" fmla="*/ 2238375 h 6858000"/>
              <a:gd name="connsiteX11" fmla="*/ 4266589 w 4637005"/>
              <a:gd name="connsiteY11" fmla="*/ 2244725 h 6858000"/>
              <a:gd name="connsiteX12" fmla="*/ 4637005 w 4637005"/>
              <a:gd name="connsiteY12" fmla="*/ 2522538 h 6858000"/>
              <a:gd name="connsiteX13" fmla="*/ 4637005 w 4637005"/>
              <a:gd name="connsiteY13" fmla="*/ 6858000 h 6858000"/>
              <a:gd name="connsiteX14" fmla="*/ 0 w 4637005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37005" h="6858000">
                <a:moveTo>
                  <a:pt x="0" y="0"/>
                </a:moveTo>
                <a:lnTo>
                  <a:pt x="4637005" y="0"/>
                </a:lnTo>
                <a:lnTo>
                  <a:pt x="4637005" y="1900238"/>
                </a:lnTo>
                <a:lnTo>
                  <a:pt x="4266589" y="2178050"/>
                </a:lnTo>
                <a:lnTo>
                  <a:pt x="4262355" y="2184400"/>
                </a:lnTo>
                <a:lnTo>
                  <a:pt x="4256005" y="2193925"/>
                </a:lnTo>
                <a:lnTo>
                  <a:pt x="4249655" y="2201863"/>
                </a:lnTo>
                <a:lnTo>
                  <a:pt x="4249655" y="2211388"/>
                </a:lnTo>
                <a:lnTo>
                  <a:pt x="4249655" y="2220913"/>
                </a:lnTo>
                <a:lnTo>
                  <a:pt x="4256005" y="2228850"/>
                </a:lnTo>
                <a:lnTo>
                  <a:pt x="4262355" y="2238375"/>
                </a:lnTo>
                <a:lnTo>
                  <a:pt x="4266589" y="2244725"/>
                </a:lnTo>
                <a:lnTo>
                  <a:pt x="4637005" y="2522538"/>
                </a:lnTo>
                <a:lnTo>
                  <a:pt x="4637005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duotone>
                <a:schemeClr val="accent1">
                  <a:tint val="98000"/>
                  <a:lumMod val="102000"/>
                </a:schemeClr>
                <a:schemeClr val="accent1">
                  <a:shade val="98000"/>
                  <a:lumMod val="98000"/>
                </a:schemeClr>
              </a:duotone>
            </a:blip>
            <a:tile tx="0" ty="0" sx="100000" sy="100000" flip="none" algn="tl"/>
          </a:blip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934337" y="1800223"/>
            <a:ext cx="5717372" cy="4241136"/>
          </a:xfrm>
        </p:spPr>
        <p:txBody>
          <a:bodyPr anchor="t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pl-PL" sz="4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PROGRAM GRANTÓW LOKALNYCH </a:t>
            </a:r>
            <a:br>
              <a:rPr lang="pl-PL" sz="4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sz="4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NBP </a:t>
            </a:r>
            <a:r>
              <a:rPr lang="pl-PL" sz="4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Paribas</a:t>
            </a:r>
            <a:r>
              <a:rPr lang="pl-PL" sz="4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br>
              <a:rPr lang="pl-PL" sz="4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sz="4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BP SA Świdw</a:t>
            </a:r>
            <a:r>
              <a:rPr lang="pl-PL" sz="4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inie</a:t>
            </a:r>
            <a:br>
              <a:rPr lang="pl-PL" sz="4400" dirty="0">
                <a:solidFill>
                  <a:srgbClr val="002060"/>
                </a:solidFill>
              </a:rPr>
            </a:br>
            <a:br>
              <a:rPr lang="pl-PL" sz="4400" dirty="0">
                <a:solidFill>
                  <a:srgbClr val="002060"/>
                </a:solidFill>
              </a:rPr>
            </a:br>
            <a:r>
              <a:rPr lang="pl-PL" sz="4400" dirty="0">
                <a:solidFill>
                  <a:srgbClr val="002060"/>
                </a:solidFill>
              </a:rPr>
              <a:t> </a:t>
            </a:r>
            <a:r>
              <a:rPr lang="pl-PL" sz="2000" dirty="0">
                <a:solidFill>
                  <a:srgbClr val="002060"/>
                </a:solidFill>
              </a:rPr>
              <a:t>otrzymano </a:t>
            </a:r>
            <a:r>
              <a:rPr lang="pl-PL" sz="2000" dirty="0">
                <a:solidFill>
                  <a:srgbClr val="FF0000"/>
                </a:solidFill>
              </a:rPr>
              <a:t>4 000 zł</a:t>
            </a:r>
            <a:endParaRPr lang="pl-PL" sz="20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7E440078-D33C-4750-B69B-87BB614854B3}"/>
              </a:ext>
            </a:extLst>
          </p:cNvPr>
          <p:cNvSpPr txBox="1"/>
          <p:nvPr/>
        </p:nvSpPr>
        <p:spPr>
          <a:xfrm>
            <a:off x="288525" y="2083365"/>
            <a:ext cx="3830714" cy="183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pl-PL" sz="1800" b="1" dirty="0">
                <a:solidFill>
                  <a:srgbClr val="002060"/>
                </a:solidFill>
              </a:rPr>
              <a:t> - zajęcia edukacyjne  z zakresu promocji zdrowego stylu życia – spotkanie z dietetykiem</a:t>
            </a:r>
          </a:p>
          <a:p>
            <a:pPr>
              <a:lnSpc>
                <a:spcPct val="90000"/>
              </a:lnSpc>
            </a:pPr>
            <a:r>
              <a:rPr lang="pl-PL" sz="1800" b="1" dirty="0">
                <a:solidFill>
                  <a:srgbClr val="002060"/>
                </a:solidFill>
              </a:rPr>
              <a:t>-organizacja konkursu „Zdrowie na pierwszym miejscu”</a:t>
            </a:r>
          </a:p>
          <a:p>
            <a:pPr>
              <a:lnSpc>
                <a:spcPct val="90000"/>
              </a:lnSpc>
            </a:pPr>
            <a:endParaRPr lang="pl-PL" sz="1800" b="1" dirty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</a:pPr>
            <a:r>
              <a:rPr lang="pl-PL" b="1" dirty="0">
                <a:solidFill>
                  <a:srgbClr val="002060"/>
                </a:solidFill>
              </a:rPr>
              <a:t>      </a:t>
            </a:r>
            <a:r>
              <a:rPr lang="pl-PL" sz="1800" b="1" dirty="0">
                <a:solidFill>
                  <a:srgbClr val="002060"/>
                </a:solidFill>
              </a:rPr>
              <a:t>Realizator: Żaneta Iwaniczko</a:t>
            </a:r>
          </a:p>
        </p:txBody>
      </p:sp>
    </p:spTree>
    <p:extLst>
      <p:ext uri="{BB962C8B-B14F-4D97-AF65-F5344CB8AC3E}">
        <p14:creationId xmlns:p14="http://schemas.microsoft.com/office/powerpoint/2010/main" val="10100874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FE8DED1-24FF-4A79-873B-ECE3ABE73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AA6A048-501A-4387-906B-B8A8543E7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7093" y="643467"/>
            <a:ext cx="10917814" cy="5571066"/>
          </a:xfrm>
          <a:custGeom>
            <a:avLst/>
            <a:gdLst>
              <a:gd name="connsiteX0" fmla="*/ 195712 w 10917814"/>
              <a:gd name="connsiteY0" fmla="*/ 0 h 5571066"/>
              <a:gd name="connsiteX1" fmla="*/ 5062165 w 10917814"/>
              <a:gd name="connsiteY1" fmla="*/ 0 h 5571066"/>
              <a:gd name="connsiteX2" fmla="*/ 5419638 w 10917814"/>
              <a:gd name="connsiteY2" fmla="*/ 268105 h 5571066"/>
              <a:gd name="connsiteX3" fmla="*/ 5428105 w 10917814"/>
              <a:gd name="connsiteY3" fmla="*/ 271280 h 5571066"/>
              <a:gd name="connsiteX4" fmla="*/ 5440804 w 10917814"/>
              <a:gd name="connsiteY4" fmla="*/ 276043 h 5571066"/>
              <a:gd name="connsiteX5" fmla="*/ 5453505 w 10917814"/>
              <a:gd name="connsiteY5" fmla="*/ 280805 h 5571066"/>
              <a:gd name="connsiteX6" fmla="*/ 5464088 w 10917814"/>
              <a:gd name="connsiteY6" fmla="*/ 280805 h 5571066"/>
              <a:gd name="connsiteX7" fmla="*/ 5476788 w 10917814"/>
              <a:gd name="connsiteY7" fmla="*/ 280805 h 5571066"/>
              <a:gd name="connsiteX8" fmla="*/ 5487371 w 10917814"/>
              <a:gd name="connsiteY8" fmla="*/ 276043 h 5571066"/>
              <a:gd name="connsiteX9" fmla="*/ 5500071 w 10917814"/>
              <a:gd name="connsiteY9" fmla="*/ 271280 h 5571066"/>
              <a:gd name="connsiteX10" fmla="*/ 5508538 w 10917814"/>
              <a:gd name="connsiteY10" fmla="*/ 268105 h 5571066"/>
              <a:gd name="connsiteX11" fmla="*/ 5866011 w 10917814"/>
              <a:gd name="connsiteY11" fmla="*/ 0 h 5571066"/>
              <a:gd name="connsiteX12" fmla="*/ 10722102 w 10917814"/>
              <a:gd name="connsiteY12" fmla="*/ 0 h 5571066"/>
              <a:gd name="connsiteX13" fmla="*/ 10917814 w 10917814"/>
              <a:gd name="connsiteY13" fmla="*/ 195712 h 5571066"/>
              <a:gd name="connsiteX14" fmla="*/ 10917814 w 10917814"/>
              <a:gd name="connsiteY14" fmla="*/ 5375354 h 5571066"/>
              <a:gd name="connsiteX15" fmla="*/ 10722102 w 10917814"/>
              <a:gd name="connsiteY15" fmla="*/ 5571066 h 5571066"/>
              <a:gd name="connsiteX16" fmla="*/ 195712 w 10917814"/>
              <a:gd name="connsiteY16" fmla="*/ 5571066 h 5571066"/>
              <a:gd name="connsiteX17" fmla="*/ 0 w 10917814"/>
              <a:gd name="connsiteY17" fmla="*/ 5375354 h 5571066"/>
              <a:gd name="connsiteX18" fmla="*/ 0 w 10917814"/>
              <a:gd name="connsiteY18" fmla="*/ 195712 h 5571066"/>
              <a:gd name="connsiteX19" fmla="*/ 195712 w 10917814"/>
              <a:gd name="connsiteY19" fmla="*/ 0 h 5571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917814" h="5571066">
                <a:moveTo>
                  <a:pt x="195712" y="0"/>
                </a:moveTo>
                <a:lnTo>
                  <a:pt x="5062165" y="0"/>
                </a:lnTo>
                <a:lnTo>
                  <a:pt x="5419638" y="268105"/>
                </a:lnTo>
                <a:lnTo>
                  <a:pt x="5428105" y="271280"/>
                </a:lnTo>
                <a:lnTo>
                  <a:pt x="5440804" y="276043"/>
                </a:lnTo>
                <a:lnTo>
                  <a:pt x="5453505" y="280805"/>
                </a:lnTo>
                <a:lnTo>
                  <a:pt x="5464088" y="280805"/>
                </a:lnTo>
                <a:lnTo>
                  <a:pt x="5476788" y="280805"/>
                </a:lnTo>
                <a:lnTo>
                  <a:pt x="5487371" y="276043"/>
                </a:lnTo>
                <a:lnTo>
                  <a:pt x="5500071" y="271280"/>
                </a:lnTo>
                <a:lnTo>
                  <a:pt x="5508538" y="268105"/>
                </a:lnTo>
                <a:lnTo>
                  <a:pt x="5866011" y="0"/>
                </a:lnTo>
                <a:lnTo>
                  <a:pt x="10722102" y="0"/>
                </a:lnTo>
                <a:cubicBezTo>
                  <a:pt x="10830191" y="0"/>
                  <a:pt x="10917814" y="87623"/>
                  <a:pt x="10917814" y="195712"/>
                </a:cubicBezTo>
                <a:lnTo>
                  <a:pt x="10917814" y="5375354"/>
                </a:lnTo>
                <a:cubicBezTo>
                  <a:pt x="10917814" y="5483443"/>
                  <a:pt x="10830191" y="5571066"/>
                  <a:pt x="10722102" y="5571066"/>
                </a:cubicBezTo>
                <a:lnTo>
                  <a:pt x="195712" y="5571066"/>
                </a:lnTo>
                <a:cubicBezTo>
                  <a:pt x="87623" y="5571066"/>
                  <a:pt x="0" y="5483443"/>
                  <a:pt x="0" y="5375354"/>
                </a:cubicBezTo>
                <a:lnTo>
                  <a:pt x="0" y="195712"/>
                </a:lnTo>
                <a:cubicBezTo>
                  <a:pt x="0" y="87623"/>
                  <a:pt x="87623" y="0"/>
                  <a:pt x="195712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2BFD9FF-5C40-45E8-B472-E67E7D09BD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0559" y="1286935"/>
            <a:ext cx="9638153" cy="2668377"/>
          </a:xfrm>
          <a:effectLst/>
        </p:spPr>
        <p:txBody>
          <a:bodyPr>
            <a:normAutofit fontScale="90000"/>
          </a:bodyPr>
          <a:lstStyle/>
          <a:p>
            <a:pPr algn="ctr"/>
            <a:r>
              <a:rPr lang="pl-PL" dirty="0">
                <a:solidFill>
                  <a:srgbClr val="00206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INICJATYWA Z ZAKRESU ANIMACJI I EDUKACJI KULTUROWEJ</a:t>
            </a:r>
            <a:br>
              <a:rPr lang="pl-PL" dirty="0">
                <a:solidFill>
                  <a:srgbClr val="00206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</a:br>
            <a:r>
              <a:rPr lang="pl-PL" sz="2200" dirty="0">
                <a:solidFill>
                  <a:srgbClr val="00206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współpraca z Czaplineckim Ośrodkiem Kultury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DE95B9D-88EF-468B-9D23-7C12BB4FDA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0559" y="4116179"/>
            <a:ext cx="9638153" cy="1599642"/>
          </a:xfrm>
          <a:effectLst/>
        </p:spPr>
        <p:txBody>
          <a:bodyPr>
            <a:normAutofit fontScale="70000" lnSpcReduction="20000"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pl-PL" sz="2000" b="1" i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Zdalnie oraz namacalnie- wspólne tworzenie Mobilnej Izby Historycznej </a:t>
            </a:r>
            <a:endParaRPr lang="en-US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pl-PL" sz="2000" b="1" i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przy ZS w Czaplinku</a:t>
            </a:r>
            <a:endParaRPr lang="en-US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pl-PL" dirty="0"/>
          </a:p>
          <a:p>
            <a:pPr algn="ctr"/>
            <a:r>
              <a:rPr lang="pl-PL" b="1" dirty="0">
                <a:solidFill>
                  <a:srgbClr val="FF0000"/>
                </a:solidFill>
              </a:rPr>
              <a:t>otrzymano – 4 000 zł</a:t>
            </a:r>
          </a:p>
          <a:p>
            <a:pPr algn="ctr"/>
            <a:r>
              <a:rPr lang="pl-PL" b="1" dirty="0"/>
              <a:t>Fundusze wykorzystane zostaną na stworzenie</a:t>
            </a:r>
            <a:r>
              <a:rPr lang="pl-PL" b="1" i="0" dirty="0">
                <a:effectLst/>
                <a:latin typeface="Segoe UI Historic" panose="020B0502040204020203" pitchFamily="34" charset="0"/>
              </a:rPr>
              <a:t> Mobilnej Izby Historycznej przy ZS w Czaplinku. </a:t>
            </a:r>
            <a:endParaRPr lang="pl-PL" b="1" dirty="0"/>
          </a:p>
          <a:p>
            <a:pPr algn="ctr"/>
            <a:r>
              <a:rPr lang="pl-PL" b="1" dirty="0"/>
              <a:t>Realizator: Małgorzata Lezler</a:t>
            </a:r>
            <a:endParaRPr lang="en-US" b="1" dirty="0"/>
          </a:p>
          <a:p>
            <a:pPr algn="ctr"/>
            <a:endParaRPr lang="en-US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6067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ytat">
  <a:themeElements>
    <a:clrScheme name="Cytat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Cytat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ytat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394</Words>
  <Application>Microsoft Office PowerPoint</Application>
  <PresentationFormat>Panoramiczny</PresentationFormat>
  <Paragraphs>61</Paragraphs>
  <Slides>10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20" baseType="lpstr">
      <vt:lpstr>Arial</vt:lpstr>
      <vt:lpstr>Book Antiqua</vt:lpstr>
      <vt:lpstr>Calibri</vt:lpstr>
      <vt:lpstr>Cambria</vt:lpstr>
      <vt:lpstr>Century Gothic</vt:lpstr>
      <vt:lpstr>Segoe UI Historic</vt:lpstr>
      <vt:lpstr>Times New Roman</vt:lpstr>
      <vt:lpstr>Wingdings</vt:lpstr>
      <vt:lpstr>Wingdings 2</vt:lpstr>
      <vt:lpstr>Cytat</vt:lpstr>
      <vt:lpstr>STOWARZYSZENIE  AKTYWNA SZKOŁA</vt:lpstr>
      <vt:lpstr>PROJEKTY ZREALIZOWANE </vt:lpstr>
      <vt:lpstr>„MŁODZI ZDROWI  BEZ UŻYWEK”</vt:lpstr>
      <vt:lpstr>Główne cele projektu</vt:lpstr>
      <vt:lpstr>„MOC RATOWANIA MA KAŻDY”</vt:lpstr>
      <vt:lpstr>Główne cele projektu:</vt:lpstr>
      <vt:lpstr>PROGRAM SPOŁECZNIK na lata  2019-2021 – Program Marszałkowski</vt:lpstr>
      <vt:lpstr>PROGRAM GRANTÓW LOKALNYCH  NBP Paribas  BP SA Świdwinie   otrzymano 4 000 zł</vt:lpstr>
      <vt:lpstr>INICJATYWA Z ZAKRESU ANIMACJI I EDUKACJI KULTUROWEJ współpraca z Czaplineckim Ośrodkiem Kultury</vt:lpstr>
      <vt:lpstr>Dziękujemy!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STOWARZYSZENIE  AKTYWNA SZKOŁA</dc:title>
  <dc:creator>Małgorzata Głodek</dc:creator>
  <cp:lastModifiedBy>Małgorzata Głodek</cp:lastModifiedBy>
  <cp:revision>11</cp:revision>
  <dcterms:created xsi:type="dcterms:W3CDTF">2020-11-18T16:02:50Z</dcterms:created>
  <dcterms:modified xsi:type="dcterms:W3CDTF">2021-03-21T17:20:52Z</dcterms:modified>
</cp:coreProperties>
</file>